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8"/>
  </p:notesMasterIdLst>
  <p:sldIdLst>
    <p:sldId id="256" r:id="rId2"/>
    <p:sldId id="1598" r:id="rId3"/>
    <p:sldId id="1599" r:id="rId4"/>
    <p:sldId id="1603" r:id="rId5"/>
    <p:sldId id="1600" r:id="rId6"/>
    <p:sldId id="1601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8" autoAdjust="0"/>
    <p:restoredTop sz="94720"/>
  </p:normalViewPr>
  <p:slideViewPr>
    <p:cSldViewPr>
      <p:cViewPr varScale="1">
        <p:scale>
          <a:sx n="109" d="100"/>
          <a:sy n="109" d="100"/>
        </p:scale>
        <p:origin x="16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7D19-5377-4530-AEE6-68162B3FB4E1}" type="datetimeFigureOut">
              <a:rPr lang="en-US" smtClean="0"/>
              <a:t>8/4/2021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B2602-2108-461A-A278-F64D658C7B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B2602-2108-461A-A278-F64D658C7B0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5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F65A64F-D8F5-4426-945E-78628911C99D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7133450" y="1956675"/>
            <a:ext cx="5811900" cy="2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799350" y="-596125"/>
            <a:ext cx="5811900" cy="7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918F291-DA34-400C-8F83-23C666795262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1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5F5AA-0755-4EDD-8BBF-E58B0372845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9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F18248-01C0-4C00-AC5B-A66FD086CE3F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129" name="Google Shape;129;p2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DRAFT</a:t>
            </a:r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993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DCB2-1241-461E-A1D3-C25D10FDC4D9}" type="datetime1">
              <a:rPr lang="en-US" smtClean="0"/>
              <a:t>8/4/2021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15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175312"/>
            <a:ext cx="12192000" cy="682800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7;p1" descr="APS_CMYK_white_horizontal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82299" y="6191915"/>
            <a:ext cx="1924127" cy="645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8692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your-health/effective-masks.html" TargetMode="External"/><Relationship Id="rId3" Type="http://schemas.openxmlformats.org/officeDocument/2006/relationships/hyperlink" Target="https://www.cdc.gov/coronavirus/2019-ncov/vaccines/fully-vaccinated.html" TargetMode="External"/><Relationship Id="rId7" Type="http://schemas.openxmlformats.org/officeDocument/2006/relationships/hyperlink" Target="https://www.cdc.gov/coronavirus/2019-ncov/hcp/duration-isolation.html" TargetMode="External"/><Relationship Id="rId2" Type="http://schemas.openxmlformats.org/officeDocument/2006/relationships/hyperlink" Target="https://www.cdc.gov/coronavirus/2019-ncov/php/contact-tracing/contact-tracing-plan/appendix.html%23contac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dc.gov/coronavirus/2019-ncov/hcp/clinical-guidance-management-patients.html" TargetMode="External"/><Relationship Id="rId5" Type="http://schemas.openxmlformats.org/officeDocument/2006/relationships/hyperlink" Target="https://www.cdc.gov/coronavirus/2019-ncov/prevent-getting-sick/prevention.html#stay6ft" TargetMode="External"/><Relationship Id="rId10" Type="http://schemas.openxmlformats.org/officeDocument/2006/relationships/hyperlink" Target="https://www.cdc.gov/coronavirus/2019-ncov/community/schools-childcare/k-12-guidance.html" TargetMode="External"/><Relationship Id="rId4" Type="http://schemas.openxmlformats.org/officeDocument/2006/relationships/hyperlink" Target="https://www.cdc.gov/coronavirus/2019-ncov/science/science-briefs/sars-cov-2-transmission.html" TargetMode="External"/><Relationship Id="rId9" Type="http://schemas.openxmlformats.org/officeDocument/2006/relationships/hyperlink" Target="https://www.cdc.gov/coronavirus/2019-ncov/community/schools-childcare/cloth-face-cove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aps.com/?CovidStaffForm" TargetMode="External"/><Relationship Id="rId2" Type="http://schemas.openxmlformats.org/officeDocument/2006/relationships/hyperlink" Target="http://tinyaps.com/?CovidStudentFor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9FC9137-9E69-3347-85AF-CDE7995E2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3" b="5495"/>
          <a:stretch/>
        </p:blipFill>
        <p:spPr>
          <a:xfrm>
            <a:off x="-18815" y="0"/>
            <a:ext cx="12229629" cy="6019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1548511"/>
            <a:ext cx="5181600" cy="280589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65"/>
              </a:spcBef>
            </a:pPr>
            <a:r>
              <a:rPr lang="es-419" sz="3600" spc="-5" dirty="0">
                <a:solidFill>
                  <a:srgbClr val="FFFFFF"/>
                </a:solidFill>
              </a:rPr>
              <a:t>Guía de cuarentena para COVID-19: </a:t>
            </a:r>
            <a:br>
              <a:rPr lang="es-419" sz="3600" spc="-5" dirty="0">
                <a:solidFill>
                  <a:srgbClr val="FFFFFF"/>
                </a:solidFill>
              </a:rPr>
            </a:br>
            <a:r>
              <a:rPr lang="es-419" sz="3600" spc="-5" dirty="0">
                <a:solidFill>
                  <a:srgbClr val="FFFFFF"/>
                </a:solidFill>
              </a:rPr>
              <a:t>Salud, seguridad  y planes de enseñanza</a:t>
            </a:r>
            <a:br>
              <a:rPr lang="es-419" sz="3600" spc="-5" dirty="0">
                <a:solidFill>
                  <a:srgbClr val="FFFFFF"/>
                </a:solidFill>
              </a:rPr>
            </a:br>
            <a:r>
              <a:rPr lang="es-419" sz="3600" spc="-5" dirty="0">
                <a:solidFill>
                  <a:srgbClr val="FFFFFF"/>
                </a:solidFill>
              </a:rPr>
              <a:t>2021–2022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Académica</a:t>
            </a:r>
            <a:b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dirty="0">
                <a:ea typeface="+mj-ea"/>
              </a:rPr>
              <a:t>Guía de salud </a:t>
            </a:r>
            <a:r>
              <a:rPr lang="es-419" sz="3800" b="1" dirty="0">
                <a:solidFill>
                  <a:srgbClr val="FF9933"/>
                </a:solidFill>
                <a:latin typeface="Century Gothic"/>
                <a:ea typeface="+mj-ea"/>
              </a:rPr>
              <a:t>y seguridad para el año fiscal 2022 </a:t>
            </a:r>
            <a:endParaRPr lang="es-419" sz="38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A36C5D4D-6CB2-45DB-A69A-437F1BD7E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3646"/>
              </p:ext>
            </p:extLst>
          </p:nvPr>
        </p:nvGraphicFramePr>
        <p:xfrm>
          <a:off x="152400" y="1335230"/>
          <a:ext cx="11811000" cy="5262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9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717">
                <a:tc>
                  <a:txBody>
                    <a:bodyPr/>
                    <a:lstStyle/>
                    <a:p>
                      <a:pPr marL="1435735" marR="290195" indent="-1114425">
                        <a:lnSpc>
                          <a:spcPct val="100000"/>
                        </a:lnSpc>
                      </a:pPr>
                      <a:r>
                        <a:rPr lang="es-MX" sz="14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¿Quién debe ponerse en cuarentena después de la exposición a un caso positivo?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lang="es-MX" sz="1400" b="1" spc="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¿Quién no necesita ponerse en cuarentena después de la exposición?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09D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1853">
                <a:tc>
                  <a:txBody>
                    <a:bodyPr/>
                    <a:lstStyle/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no están vacunadas y han estado en </a:t>
                      </a:r>
                      <a:r>
                        <a:rPr lang="es-419" sz="1400" u="sng" spc="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conta</a:t>
                      </a:r>
                      <a:r>
                        <a:rPr lang="es-419" sz="1400" u="sng" spc="-5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cto cercano</a:t>
                      </a:r>
                      <a:r>
                        <a:rPr lang="es-419" sz="1400" spc="-2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con alguien que tiene COVI</a:t>
                      </a:r>
                      <a:r>
                        <a:rPr lang="es-419" sz="1400" spc="-5" noProof="0" dirty="0">
                          <a:latin typeface="Arial"/>
                          <a:cs typeface="Arial"/>
                        </a:rPr>
                        <a:t>D-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19.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</a:pPr>
                      <a:endParaRPr lang="es-419" sz="1400" noProof="0" dirty="0"/>
                    </a:p>
                    <a:p>
                      <a:pPr marL="371475" marR="483234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desarrollan síntomas nuevamente dentro de los 3 meses posteriores a su primer contagio de COVID-19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tc>
                  <a:txBody>
                    <a:bodyPr/>
                    <a:lstStyle/>
                    <a:p>
                      <a:pPr marL="416559" marR="1841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Personas que han tenido COVID-19 en los últimos 3 meses o </a:t>
                      </a:r>
                      <a:r>
                        <a:rPr lang="es-419" sz="1400" spc="-15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que están totalmente vacunados</a:t>
                      </a:r>
                      <a:r>
                        <a:rPr lang="es-419" sz="1400" spc="-20" noProof="0" dirty="0">
                          <a:solidFill>
                            <a:srgbClr val="0562C1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y no </a:t>
                      </a:r>
                      <a:r>
                        <a:rPr lang="es-419" sz="1400" u="sng" spc="0" noProof="0" dirty="0">
                          <a:latin typeface="Arial"/>
                          <a:cs typeface="Arial"/>
                        </a:rPr>
                        <a:t>están experimentando ningún síntoma</a:t>
                      </a:r>
                      <a:r>
                        <a:rPr lang="es-419" sz="1400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</a:pPr>
                      <a:endParaRPr lang="es-419" sz="1400" noProof="0" dirty="0"/>
                    </a:p>
                    <a:p>
                      <a:pPr marL="416559" marR="23495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noProof="0" dirty="0">
                          <a:latin typeface="+mn-lt"/>
                          <a:cs typeface="Arial"/>
                        </a:rPr>
                        <a:t>Las personas que dieron positivo para COVID-19 en los últimos 3 meses y se recuperaron no deben someterse a cuarentena ni hacerse la prueba de nuevo siempre que no desarrollen nuevos síntomas.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400"/>
                        </a:lnSpc>
                        <a:spcBef>
                          <a:spcPts val="39"/>
                        </a:spcBef>
                        <a:buFont typeface="Arial"/>
                        <a:buChar char="•"/>
                      </a:pPr>
                      <a:endParaRPr lang="es-419" sz="1400" noProof="0" dirty="0"/>
                    </a:p>
                    <a:p>
                      <a:pPr marL="416559" marR="16256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16559" algn="l"/>
                        </a:tabLst>
                      </a:pPr>
                      <a:r>
                        <a:rPr lang="es-419" sz="1400" b="1" spc="-5" noProof="0" dirty="0">
                          <a:latin typeface="+mn-lt"/>
                          <a:cs typeface="Arial"/>
                        </a:rPr>
                        <a:t>Las personas expuestas a otras personas que han estado expuestas no necesitan ponerse en cuarentena.</a:t>
                      </a:r>
                      <a:r>
                        <a:rPr lang="es-419" sz="1400" b="1" i="1" spc="0" noProof="0" dirty="0">
                          <a:latin typeface="Arial"/>
                          <a:cs typeface="Arial"/>
                        </a:rPr>
                        <a:t>.</a:t>
                      </a:r>
                      <a:endParaRPr lang="es-419" sz="1400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9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7196">
                <a:tc gridSpan="2">
                  <a:txBody>
                    <a:bodyPr/>
                    <a:lstStyle/>
                    <a:p>
                      <a:r>
                        <a:rPr lang="es-419" sz="1400" b="1" i="1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¿Qué cuenta como contacto cercano?</a:t>
                      </a:r>
                      <a:endParaRPr lang="es-419" sz="1400" b="0" i="1" u="none" strike="noStrike" cap="none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Contacto cercano a través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4"/>
                        </a:rPr>
                        <a:t>de la proximidad y la duración de la exposición: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Alguien que estuvo a menos </a:t>
                      </a:r>
                      <a:r>
                        <a:rPr lang="es-419" noProof="0" dirty="0"/>
                        <a:t>de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5"/>
                        </a:rPr>
                        <a:t>6 pies de una persona infectada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(confirmado por laboratorio o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una enfermedad clínicamente compatible)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durante un total acumulado de 15 minutos o más durante un período de 24 horas (por ejemplo, tres exposiciones individuales de 5 minutos para un total de 15 minutos). Una persona infectada puede propagar el SARS-CoV-2 a partir de 2 días antes de que tenga algún síntoma (o, para pacientes asintomáticos, 2 días antes de la fecha de recolección de muestras positivas), hasta que cumpla con los criterios para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hlinkClick r:id="rId7"/>
                        </a:rPr>
                        <a:t>interrumpir el aislamiento domiciliario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Excepción: En el salón de clase de K–12, la definición de contacto cercano excluye a los estudiantes que estaban a menos de 3 a 6 pies de un estudiante infectado (confirmado por laboratorio o una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6"/>
                        </a:rPr>
                        <a:t>enfermedad clínicamente compatible)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donde ambos estudiantes estaban participando en el </a:t>
                      </a:r>
                      <a:r>
                        <a:rPr lang="es-419" noProof="0" dirty="0"/>
                        <a:t>uso constante y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8"/>
                        </a:rPr>
                        <a:t>correcto</a:t>
                      </a:r>
                      <a:r>
                        <a:rPr lang="es-419" noProof="0" dirty="0"/>
                        <a:t> de</a:t>
                      </a:r>
                      <a:r>
                        <a:rPr lang="es-419" baseline="0" noProof="0" dirty="0"/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9"/>
                        </a:rPr>
                        <a:t>mascarillas bien ajustadas; </a:t>
                      </a:r>
                      <a:r>
                        <a:rPr lang="es-419" noProof="0" dirty="0"/>
                        <a:t>y otras </a:t>
                      </a:r>
                      <a:r>
                        <a:rPr lang="es-419" sz="1400" b="0" i="0" u="sng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  <a:hlinkClick r:id="rId10"/>
                        </a:rPr>
                        <a:t>estrategias de prevención escolar para K-12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(como el uso general y correcto de mascarillas, distanciamiento físico, aumento de la ventilación) </a:t>
                      </a:r>
                      <a:r>
                        <a:rPr lang="es-419" sz="1400" b="0" i="0" u="none" strike="noStrike" cap="none" noProof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se seguían en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el entorno escolar K-12. </a:t>
                      </a:r>
                      <a:r>
                        <a:rPr lang="es-419" sz="800" b="0" i="0" u="none" strike="noStrike" cap="none" noProof="0" dirty="0"/>
                        <a:t>(CDC, julio de 2021)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419" sz="1400" b="1" i="1" u="none" strike="noStrike" cap="none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Esta excepción no se aplica a los maestros, el personal u otros adultos en el salón de clase.</a:t>
                      </a:r>
                    </a:p>
                    <a:p>
                      <a:pPr marL="371475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endParaRPr lang="es-419" sz="1400" i="1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8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20510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Académica</a:t>
            </a:r>
            <a:b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dirty="0"/>
              <a:t>Guía de salud y seguridad para el año fiscal 2022 </a:t>
            </a:r>
            <a:endParaRPr lang="es-419" sz="3800" b="1" spc="-5" dirty="0">
              <a:solidFill>
                <a:schemeClr val="accent2"/>
              </a:solidFill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4E9C47FF-4FDE-41A8-A0D7-17A0C3D48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81000" y="2031752"/>
            <a:ext cx="11582400" cy="391836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/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colaboración con la Junta de Salud del Condado de Fulton, los Servicios de Salud asesorarán sobre cuánto tiempo deben durar las cuarentenas, según las condiciones y necesidades locales.</a:t>
            </a:r>
          </a:p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enfermeras escolares se ocuparán de los casos de exposición del personal y los estudiantes individuales. El Director de Servicios de Salud abordará las exposiciones de toda la clase y toda la escuela.</a:t>
            </a:r>
          </a:p>
          <a:p>
            <a:pPr marL="355600" marR="127000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355600" algn="l"/>
              </a:tabLst>
            </a:pPr>
            <a:r>
              <a:rPr lang="es-419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</a:t>
            </a:r>
            <a:r>
              <a:rPr lang="es-419" sz="2000" spc="-1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studiantes/personal pueden regresar de la cuarentena: </a:t>
            </a: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ts val="500"/>
              </a:lnSpc>
              <a:spcBef>
                <a:spcPts val="36"/>
              </a:spcBef>
              <a:buFont typeface="Courier New"/>
              <a:buChar char="o"/>
            </a:pP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del día 10 sin prueba</a:t>
            </a: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del día 7, después de recibir un resultado negativo de la prueba (la prueba debe realizarse el día 5 o más tarde)</a:t>
            </a:r>
          </a:p>
          <a:p>
            <a:pPr marL="812800" marR="475615" lvl="1" indent="-342900">
              <a:lnSpc>
                <a:spcPts val="2380"/>
              </a:lnSpc>
              <a:buSzPct val="81818"/>
              <a:buFont typeface="Courier New"/>
              <a:buChar char="o"/>
              <a:tabLst>
                <a:tab pos="812800" algn="l"/>
              </a:tabLst>
            </a:pPr>
            <a:r>
              <a:rPr lang="es-419" sz="2000" spc="-1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Después de parar la cuarentena, las personas deben seguir atentos a los síntomas hasta 14 días después de la exposición.</a:t>
            </a:r>
            <a:endParaRPr lang="es-419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76D28097-F36F-4C05-AB48-231A0F31BBA6}"/>
              </a:ext>
            </a:extLst>
          </p:cNvPr>
          <p:cNvSpPr txBox="1">
            <a:spLocks/>
          </p:cNvSpPr>
          <p:nvPr/>
        </p:nvSpPr>
        <p:spPr>
          <a:xfrm>
            <a:off x="381000" y="1228985"/>
            <a:ext cx="11353800" cy="618452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>
            <a:lvl1pPr>
              <a:defRPr sz="4400" b="1" i="0">
                <a:solidFill>
                  <a:srgbClr val="FF9933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marL="31115">
              <a:lnSpc>
                <a:spcPts val="4560"/>
              </a:lnSpc>
            </a:pPr>
            <a:r>
              <a:rPr lang="es-MX" sz="2400" kern="0" spc="-35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¿Cuánto tiempo dura la cuarentena?</a:t>
            </a:r>
            <a:endParaRPr lang="en-US" sz="24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3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9DF0A96-773B-43CF-8460-9EB45D683AC6}"/>
              </a:ext>
            </a:extLst>
          </p:cNvPr>
          <p:cNvSpPr txBox="1"/>
          <p:nvPr/>
        </p:nvSpPr>
        <p:spPr>
          <a:xfrm>
            <a:off x="228600" y="1524000"/>
            <a:ext cx="10591800" cy="37337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AD7D6F-F9B6-4B07-9D19-ABA84CA18FF9}"/>
              </a:ext>
            </a:extLst>
          </p:cNvPr>
          <p:cNvSpPr txBox="1"/>
          <p:nvPr/>
        </p:nvSpPr>
        <p:spPr>
          <a:xfrm>
            <a:off x="116468" y="1447800"/>
            <a:ext cx="9865732" cy="6163389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s-419" sz="2400" b="1" i="1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¿Cómo se reportan los casos positivos o las exposiciones?</a:t>
            </a:r>
            <a:endParaRPr lang="es-419" sz="2400" b="1" i="1" dirty="0">
              <a:solidFill>
                <a:srgbClr val="00206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Las personas que dan positivo para COVID O que están expuestas a un caso confirmado deben completar uno de los siguientes enlaces para informar por si mismas:</a:t>
            </a:r>
            <a:endParaRPr lang="es-419" sz="2000" b="0" dirty="0">
              <a:solidFill>
                <a:srgbClr val="002060"/>
              </a:solidFill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419" sz="20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Formulario de autoinforme del estudiante:</a:t>
            </a:r>
            <a:r>
              <a:rPr lang="es-419" sz="20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http://tinyAPS.com/?CovidStudentForm</a:t>
            </a:r>
            <a:endParaRPr lang="es-419" sz="20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419" sz="2000" b="0" i="0" u="none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800100" indent="-3429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419" sz="20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Formulario de autoinforme del personal:</a:t>
            </a:r>
            <a:r>
              <a:rPr lang="es-419" sz="2000" b="0" i="0" u="sng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http://tinyAPS.com/?CovidStaffForm</a:t>
            </a:r>
            <a:endParaRPr lang="es-419" sz="2000" b="0" i="0" u="sng" strike="noStrike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A09977B-63A6-4002-9540-AA746EB630E4}"/>
              </a:ext>
            </a:extLst>
          </p:cNvPr>
          <p:cNvSpPr txBox="1">
            <a:spLocks/>
          </p:cNvSpPr>
          <p:nvPr/>
        </p:nvSpPr>
        <p:spPr>
          <a:xfrm>
            <a:off x="78739" y="-5968"/>
            <a:ext cx="12034520" cy="1234953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 Uno APS: División Académica</a:t>
            </a: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/>
            </a:r>
            <a:b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3800" b="1" dirty="0">
                <a:solidFill>
                  <a:srgbClr val="FF9933"/>
                </a:solidFill>
                <a:latin typeface="Century Gothic"/>
              </a:rPr>
              <a:t>Guía de salud y seguridad para el año fiscal 2022 </a:t>
            </a:r>
          </a:p>
        </p:txBody>
      </p:sp>
    </p:spTree>
    <p:extLst>
      <p:ext uri="{BB962C8B-B14F-4D97-AF65-F5344CB8AC3E}">
        <p14:creationId xmlns:p14="http://schemas.microsoft.com/office/powerpoint/2010/main" val="304148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12415520" cy="1175322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Día</a:t>
            </a:r>
            <a:r>
              <a:rPr lang="es-419" sz="4000" b="1" spc="-30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5" dirty="0">
                <a:solidFill>
                  <a:srgbClr val="374A81"/>
                </a:solidFill>
                <a:latin typeface="Century Gothic" panose="020B0502020202020204" pitchFamily="34" charset="0"/>
              </a:rPr>
              <a:t>Uno</a:t>
            </a:r>
            <a:r>
              <a:rPr lang="es-419" sz="4000" b="1" spc="-15" dirty="0">
                <a:solidFill>
                  <a:srgbClr val="374A81"/>
                </a:solidFill>
                <a:latin typeface="Century Gothic" panose="020B0502020202020204" pitchFamily="34" charset="0"/>
              </a:rPr>
              <a:t> </a:t>
            </a:r>
            <a: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APS: División de Escuelas</a:t>
            </a:r>
            <a:br>
              <a:rPr lang="es-419" sz="40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2800" b="1" dirty="0">
                <a:solidFill>
                  <a:srgbClr val="FF9933"/>
                </a:solidFill>
                <a:latin typeface="Century Gothic"/>
                <a:ea typeface="+mj-ea"/>
              </a:rPr>
              <a:t>Guía de enseñanza del Distrito durante cuarentena año escolar 21-22 </a:t>
            </a:r>
            <a:endParaRPr lang="es-419" sz="2800" b="1" spc="-5" dirty="0">
              <a:solidFill>
                <a:schemeClr val="accent2"/>
              </a:solidFill>
            </a:endParaRP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37362"/>
              </p:ext>
            </p:extLst>
          </p:nvPr>
        </p:nvGraphicFramePr>
        <p:xfrm>
          <a:off x="152400" y="1165723"/>
          <a:ext cx="11734800" cy="46943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2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444">
                <a:tc>
                  <a:txBody>
                    <a:bodyPr/>
                    <a:lstStyle/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u="sng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s-419" sz="1400" b="1" u="sng" noProof="0" dirty="0">
                          <a:solidFill>
                            <a:schemeClr val="tx1"/>
                          </a:solidFill>
                          <a:effectLst/>
                        </a:rPr>
                        <a:t>CONDICIÓN A 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noProof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r>
                        <a:rPr lang="es-419" sz="1400" b="1" noProof="0" dirty="0">
                          <a:solidFill>
                            <a:schemeClr val="tx1"/>
                          </a:solidFill>
                          <a:effectLst/>
                        </a:rPr>
                        <a:t>TODA UNA CLASE ESTÁ EN CUARENTENA DEBIDO A CASOS DE COVID / EXPOSICIONES A COVID (INCLUIDO EL MAESTRO)</a:t>
                      </a:r>
                    </a:p>
                    <a:p>
                      <a:pPr marL="84455" indent="0">
                        <a:lnSpc>
                          <a:spcPct val="100000"/>
                        </a:lnSpc>
                        <a:buFont typeface="Arial"/>
                        <a:buNone/>
                        <a:tabLst>
                          <a:tab pos="371475" algn="l"/>
                        </a:tabLst>
                      </a:pPr>
                      <a:endParaRPr lang="es-419" sz="1400" b="1" noProof="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16559" algn="l"/>
                        </a:tabLst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 asignará una persona virtualmente o en el edificio para impartir instrucción de forma virtual..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416559" algn="l"/>
                        </a:tabLst>
                      </a:pP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b="1" u="sng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1" u="sng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419" sz="14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UNO O MÁS ESTUDIANTES DAN POSITIVO PARA COVID (CASOS NO RELACIONADOS)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419" sz="1400" b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UNO O MÁS ESTUDIANTES DAN POSITIVO POR COVID CON EXPOSICIONES A OTROS ESTUDIANTES DENTRO DE UN SALÓN DE CLASE/ EQUIPO / GRADO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Una escuela tiene casos positivos en diferentes clases donde no hay exposiciones dentro de los espacios que ocupaban estos alumnos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Ejemplo: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A – un estudiante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B – dos estudiantes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Maestro  C – sin estudiantes con COVID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i="1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(Casos aislados en todo el edificio)</a:t>
                      </a:r>
                      <a:r>
                        <a:rPr lang="es-419" sz="1400" i="1" u="none" strike="noStrike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419" sz="14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Arial"/>
                        </a:rPr>
                        <a:t>Los maestros pondrán a disposición de forma virtual el trabajo académico actual.</a:t>
                      </a: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Un maestro/tutor proporcionará tutoría después de la escuela para los estudiantes ausentes durante el período de cuarentena. Los maestros/tutores virtuales designados y el número de sesiones tutoriales serán determinados por la administración a nivel escolar en función de las necesidades.</a:t>
                      </a:r>
                      <a:endParaRPr lang="es-419" sz="1400" b="0" i="0" u="none" strike="noStrike" cap="none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Arial"/>
                        </a:rPr>
                        <a:t>La escuela desarrollará un programa de tutorías de aprendizaje virtual que se implementará durante el período de cuarentena.</a:t>
                      </a: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​</a:t>
                      </a:r>
                    </a:p>
                    <a:p>
                      <a:pPr marL="342900" marR="0" lvl="0" indent="-342900" algn="l" rtl="0" ea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i="0" u="none" strike="noStrike" cap="none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Los estudiantes que completen tareas virtuales se marcarán como presentes.</a:t>
                      </a:r>
                      <a:endParaRPr lang="es-419" sz="1400" b="0" i="0" u="none" strike="noStrike" cap="none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5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662940" y="6432524"/>
            <a:ext cx="327660" cy="23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algn="l" defTabSz="914400" rtl="0" eaLnBrk="1" fontAlgn="auto" latinLnBrk="0" hangingPunct="1">
              <a:lnSpc>
                <a:spcPts val="1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pPr marL="38100" marR="0" lvl="0" indent="0" algn="l" defTabSz="914400" rtl="0" eaLnBrk="1" fontAlgn="auto" latinLnBrk="0" hangingPunct="1">
                <a:lnSpc>
                  <a:spcPts val="1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171FD6C-BF19-4771-89F2-7357C6DC06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109757"/>
            <a:ext cx="12415520" cy="1175322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 marR="5080">
              <a:lnSpc>
                <a:spcPts val="4340"/>
              </a:lnSpc>
              <a:spcBef>
                <a:spcPts val="1030"/>
              </a:spcBef>
            </a:pPr>
            <a:r>
              <a:rPr lang="es-419" sz="4000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>Día Uno APS: División de Escuelas</a:t>
            </a:r>
            <a:r>
              <a:rPr lang="es-419" sz="54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  <a:t/>
            </a:r>
            <a:br>
              <a:rPr lang="es-419" sz="5400" b="1" spc="-20" dirty="0">
                <a:solidFill>
                  <a:srgbClr val="374A81"/>
                </a:solidFill>
                <a:latin typeface="Century Gothic" panose="020B0502020202020204" pitchFamily="34" charset="0"/>
              </a:rPr>
            </a:br>
            <a:r>
              <a:rPr lang="es-419" sz="2800" dirty="0">
                <a:ea typeface="+mj-ea"/>
              </a:rPr>
              <a:t>Guía de enseñanza del Distrito durante cuarentena año escolar 21-22 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05AE9F94-049B-4C39-836D-D500A6196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0528"/>
              </p:ext>
            </p:extLst>
          </p:nvPr>
        </p:nvGraphicFramePr>
        <p:xfrm>
          <a:off x="533400" y="1371600"/>
          <a:ext cx="10588239" cy="4129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2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5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C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 MAESTRO DA POSITIVO PARA COVID (NO HAY EVIDENCIA DE EXPOSICIÓN DE LOS ESTUDIANTES)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 sustituto a largo plazo o una persona designada en el edificio será asignada al aula del maestro.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419" sz="1400" b="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Los planes actuales de maestros sustitutos se utilizarán durante el período de cuarentena para los estudiantes afectados.</a:t>
                      </a:r>
                      <a:r>
                        <a:rPr lang="es-419" sz="1400" b="0" noProof="0" dirty="0"/>
                        <a:t> </a:t>
                      </a:r>
                      <a:r>
                        <a:rPr lang="es-419" sz="1400" b="0" i="0" u="none" strike="noStrike" cap="non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Si el maestro está expuesto y no está enfermo, el maestro proporcionará instrucción virtualmente</a:t>
                      </a:r>
                      <a:r>
                        <a:rPr lang="es-419" sz="1400" b="0" noProof="0" dirty="0"/>
                        <a:t>.</a:t>
                      </a:r>
                      <a:endParaRPr lang="es-419" sz="1400" b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CONDICIÓN 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Cierre de toda la escuela/distrito debido al brote de COVID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Toda la escuela se 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dirigirá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hacia el aprendizaje virtual </a:t>
                      </a:r>
                    </a:p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3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114595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" id="{1BB2860B-823E-4260-8FD9-4463B75C1A86}" vid="{C9C485AF-E02F-4C7F-954A-0A9BE155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994</Words>
  <Application>Microsoft Office PowerPoint</Application>
  <PresentationFormat>Widescreen</PresentationFormat>
  <Paragraphs>89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Symbol</vt:lpstr>
      <vt:lpstr>Times New Roman</vt:lpstr>
      <vt:lpstr>New Theme</vt:lpstr>
      <vt:lpstr>Guía de cuarentena para COVID-19:  Salud, seguridad  y planes de enseñanza 2021–2022 </vt:lpstr>
      <vt:lpstr>Día Uno APS: División Académica Guía de salud y seguridad para el año fiscal 2022 </vt:lpstr>
      <vt:lpstr>Día Uno APS: División Académica Guía de salud y seguridad para el año fiscal 2022 </vt:lpstr>
      <vt:lpstr>PowerPoint Presentation</vt:lpstr>
      <vt:lpstr>Día Uno APS: División de Escuelas Guía de enseñanza del Distrito durante cuarentena año escolar 21-22 </vt:lpstr>
      <vt:lpstr>Día Uno APS: División de Escuelas Guía de enseñanza del Distrito durante cuarentena año escolar 21-22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Kinnebrew, Ketisha J;Curtis, Paula</dc:creator>
  <cp:lastModifiedBy>Gaither, Lisa</cp:lastModifiedBy>
  <cp:revision>72</cp:revision>
  <cp:lastPrinted>2021-08-02T14:47:05Z</cp:lastPrinted>
  <dcterms:created xsi:type="dcterms:W3CDTF">2021-07-26T23:13:31Z</dcterms:created>
  <dcterms:modified xsi:type="dcterms:W3CDTF">2021-08-04T18:38:10Z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2021-07-26T00:00:00Z</vt:filetime>
  </property>
</Properties>
</file>